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5" r:id="rId1"/>
  </p:sldMasterIdLst>
  <p:notesMasterIdLst>
    <p:notesMasterId r:id="rId21"/>
  </p:notesMasterIdLst>
  <p:sldIdLst>
    <p:sldId id="258" r:id="rId2"/>
    <p:sldId id="262" r:id="rId3"/>
    <p:sldId id="280" r:id="rId4"/>
    <p:sldId id="263" r:id="rId5"/>
    <p:sldId id="266" r:id="rId6"/>
    <p:sldId id="281" r:id="rId7"/>
    <p:sldId id="269" r:id="rId8"/>
    <p:sldId id="282" r:id="rId9"/>
    <p:sldId id="272" r:id="rId10"/>
    <p:sldId id="286" r:id="rId11"/>
    <p:sldId id="283" r:id="rId12"/>
    <p:sldId id="287" r:id="rId13"/>
    <p:sldId id="285" r:id="rId14"/>
    <p:sldId id="289" r:id="rId15"/>
    <p:sldId id="284" r:id="rId16"/>
    <p:sldId id="276" r:id="rId17"/>
    <p:sldId id="278" r:id="rId18"/>
    <p:sldId id="277" r:id="rId19"/>
    <p:sldId id="279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1266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04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FB4D053B-288C-4915-A0D7-E3ADCF9008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517586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7"/>
          <p:cNvSpPr>
            <a:spLocks noChangeArrowheads="1"/>
          </p:cNvSpPr>
          <p:nvPr/>
        </p:nvSpPr>
        <p:spPr bwMode="auto">
          <a:xfrm>
            <a:off x="609600" y="1219200"/>
            <a:ext cx="7924800" cy="9144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2540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5" name="Line 8"/>
          <p:cNvSpPr>
            <a:spLocks noChangeShapeType="1"/>
          </p:cNvSpPr>
          <p:nvPr/>
        </p:nvSpPr>
        <p:spPr bwMode="auto">
          <a:xfrm>
            <a:off x="1981200" y="3962400"/>
            <a:ext cx="6511925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914400" y="1524000"/>
            <a:ext cx="7623175" cy="1752600"/>
          </a:xfrm>
        </p:spPr>
        <p:txBody>
          <a:bodyPr/>
          <a:lstStyle>
            <a:lvl1pPr>
              <a:defRPr sz="5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981200" y="3962400"/>
            <a:ext cx="6553200" cy="1752600"/>
          </a:xfrm>
        </p:spPr>
        <p:txBody>
          <a:bodyPr/>
          <a:lstStyle>
            <a:lvl1pPr marL="0" indent="0">
              <a:buFont typeface="Wingdings" pitchFamily="20" charset="2"/>
              <a:buNone/>
              <a:defRPr sz="28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3638"/>
            <a:ext cx="2895600" cy="45720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E0ED22B5-A110-4F4C-9090-5CDD399B5D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32F34A-0764-4A52-AE36-B6CAE94E46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A98974-B069-4AFB-BBE9-5F718F2EB5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A6EAE8-3AB3-456D-8999-7EEC24AED56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256F90-ACB1-4288-8C9F-8AB46C8EC31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AF46DA-B142-4158-99BF-F70B81802A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45EC1A-C091-4727-B9FB-F009D490A3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17F9B6-0E7B-44A4-A0FE-76D3F16E1C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C39D80-1FD6-425A-B7F1-8303008B53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D4E656-B2B7-490B-BAD4-1A52083E966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CADB5F-D1AF-427F-8E1E-9C591E2BAE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>
                <a:latin typeface="+mj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 smtClean="0">
                <a:latin typeface="+mj-lt"/>
              </a:defRPr>
            </a:lvl1pPr>
          </a:lstStyle>
          <a:p>
            <a:pPr>
              <a:defRPr/>
            </a:pPr>
            <a:r>
              <a:rPr lang="en-US"/>
              <a:t>Copyright 2009, John Wiley &amp; Sons, Inc.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+mj-lt"/>
              </a:defRPr>
            </a:lvl1pPr>
          </a:lstStyle>
          <a:p>
            <a:pPr>
              <a:defRPr/>
            </a:pPr>
            <a:fld id="{5178B884-C134-4180-A027-369B314708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8439" name="Freeform 7"/>
          <p:cNvSpPr>
            <a:spLocks noChangeArrowheads="1"/>
          </p:cNvSpPr>
          <p:nvPr/>
        </p:nvSpPr>
        <p:spPr bwMode="auto">
          <a:xfrm>
            <a:off x="381000" y="228600"/>
            <a:ext cx="8229600" cy="609600"/>
          </a:xfrm>
          <a:custGeom>
            <a:avLst/>
            <a:gdLst/>
            <a:ahLst/>
            <a:cxnLst>
              <a:cxn ang="0">
                <a:pos x="0" y="1000"/>
              </a:cxn>
              <a:cxn ang="0">
                <a:pos x="0" y="0"/>
              </a:cxn>
              <a:cxn ang="0">
                <a:pos x="1000" y="0"/>
              </a:cxn>
            </a:cxnLst>
            <a:rect l="0" t="0" r="r" b="b"/>
            <a:pathLst>
              <a:path w="1000" h="1000">
                <a:moveTo>
                  <a:pt x="0" y="1000"/>
                </a:moveTo>
                <a:lnTo>
                  <a:pt x="0" y="0"/>
                </a:lnTo>
                <a:lnTo>
                  <a:pt x="1000" y="0"/>
                </a:lnTo>
              </a:path>
            </a:pathLst>
          </a:custGeom>
          <a:noFill/>
          <a:ln w="19050" cap="flat" cmpd="sng">
            <a:solidFill>
              <a:schemeClr val="accent1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8440" name="Line 8"/>
          <p:cNvSpPr>
            <a:spLocks noChangeShapeType="1"/>
          </p:cNvSpPr>
          <p:nvPr/>
        </p:nvSpPr>
        <p:spPr bwMode="auto">
          <a:xfrm>
            <a:off x="457200" y="6172200"/>
            <a:ext cx="8229600" cy="0"/>
          </a:xfrm>
          <a:prstGeom prst="line">
            <a:avLst/>
          </a:prstGeom>
          <a:noFill/>
          <a:ln w="19050">
            <a:solidFill>
              <a:schemeClr val="accent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Garamond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69925" indent="-325438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0" charset="2"/>
        <a:buChar char="q"/>
        <a:defRPr sz="2600">
          <a:solidFill>
            <a:schemeClr val="tx1"/>
          </a:solidFill>
          <a:latin typeface="+mn-lt"/>
        </a:defRPr>
      </a:lvl2pPr>
      <a:lvl3pPr marL="1022350" indent="-35083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65000"/>
        <a:buFont typeface="Wingdings" pitchFamily="20" charset="2"/>
        <a:buChar char="n"/>
        <a:defRPr sz="2200">
          <a:solidFill>
            <a:schemeClr val="tx1"/>
          </a:solidFill>
          <a:latin typeface="+mn-lt"/>
        </a:defRPr>
      </a:lvl3pPr>
      <a:lvl4pPr marL="1339850" indent="-31591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0" charset="2"/>
        <a:buChar char="q"/>
        <a:defRPr sz="2000">
          <a:solidFill>
            <a:schemeClr val="tx1"/>
          </a:solidFill>
          <a:latin typeface="+mn-lt"/>
        </a:defRPr>
      </a:lvl4pPr>
      <a:lvl5pPr marL="1681163" indent="-339725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5pPr>
      <a:lvl6pPr marL="21383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6pPr>
      <a:lvl7pPr marL="25955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7pPr>
      <a:lvl8pPr marL="30527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8pPr>
      <a:lvl9pPr marL="3509963" indent="-339725" algn="l" rtl="0" fontAlgn="base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0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oogle.com/url?sa=i&amp;rct=j&amp;q=&amp;esrc=s&amp;frm=1&amp;source=images&amp;cd=&amp;cad=rja&amp;docid=DZMo2qEBMWy0JM&amp;tbnid=evOAPTQSYWqutM:&amp;ved=0CAUQjRw&amp;url=http://en.wikipedia.org/wiki/Lymphatic_system&amp;ei=ADl-UqHdEKLZ0QX70oDIDw&amp;bvm=bv.56146854,d.d2k&amp;psig=AFQjCNHx8H0ruxR1DmX4tFRG7Wm1ufNkuQ&amp;ust=1384090189311400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google.com/url?sa=i&amp;rct=j&amp;q=&amp;esrc=s&amp;frm=1&amp;source=images&amp;cd=&amp;cad=rja&amp;docid=xobE0lQSn7rI_M&amp;tbnid=CqHIEjb8axGeXM:&amp;ved=&amp;url=http://my.clevelandclinic.org/heart/disorders/lymphedema/heart_overview.aspx&amp;ei=UZd7UteoPKvT7AaAxoCwBQ&amp;bvm=bv.56146854,d.ZGU&amp;psig=AFQjCNGPN-_0CvMjblhUGlxWeGkwznE0Uw&amp;ust=1383917778341779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google.com/url?sa=i&amp;rct=j&amp;q=&amp;esrc=s&amp;frm=1&amp;source=images&amp;cd=&amp;cad=rja&amp;docid=KXdlnofC1KIeiM&amp;tbnid=Iz7YPt3gumWdhM:&amp;ved=&amp;url=http://www.rahulgladwin.com/medimages/?level=picture&amp;id=59&amp;ei=UJl7UoboBamI7AaI7oGIDg&amp;bvm=bv.56146854,d.ZGU&amp;psig=AFQjCNFLSDgZuar8U9yd_EHjg50YdU6IEg&amp;ust=1383918288521239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4211" y="836019"/>
            <a:ext cx="6609805" cy="830997"/>
          </a:xfrm>
          <a:prstGeom prst="rect">
            <a:avLst/>
          </a:prstGeom>
          <a:blipFill>
            <a:blip r:embed="rId2" cstate="print"/>
            <a:tile tx="0" ty="0" sx="100000" sy="100000" flip="none" algn="tl"/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txBody>
          <a:bodyPr wrap="square" rtlCol="0">
            <a:spAutoFit/>
          </a:bodyPr>
          <a:lstStyle/>
          <a:p>
            <a:pPr algn="ctr"/>
            <a:r>
              <a:rPr lang="en-US" sz="4800" dirty="0" smtClean="0"/>
              <a:t>The Lymphatic System</a:t>
            </a:r>
            <a:endParaRPr lang="en-US" sz="48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pic>
        <p:nvPicPr>
          <p:cNvPr id="22530" name="Picture 2" descr="http://upload.wikimedia.org/wikipedia/commons/f/f4/Blausen_0623_LymphaticSystem_Female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21217" y="1803042"/>
            <a:ext cx="6972799" cy="44405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Red Bone Marrow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61704" y="1828792"/>
            <a:ext cx="815122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Red bone marrow is the site of formation of the blood elements: red blood cells, white blood cells and platelets.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Inside the red bone marrow B lymphocyte form and mature; T lymphocytes are formed in the red bone marrow but they’re immature. T-cells become mature in the thymus.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Red bone marrow in adults is present in the flat bones and the epiphyses of some long bones.</a:t>
            </a:r>
            <a:endParaRPr lang="en-US" sz="2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Lymph Nodes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8011" y="979704"/>
            <a:ext cx="8451671" cy="551994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Lymph nodes are capsulated bean shaped structures that are found along the course of the lymphatic vessels. They’re usually present in groups and they’re scattered all over the body.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The capsule sends </a:t>
            </a:r>
            <a:r>
              <a:rPr lang="en-US" sz="2200" dirty="0" err="1" smtClean="0">
                <a:latin typeface="+mn-lt"/>
              </a:rPr>
              <a:t>trabeculae</a:t>
            </a:r>
            <a:r>
              <a:rPr lang="en-US" sz="2200" dirty="0" smtClean="0">
                <a:latin typeface="+mn-lt"/>
              </a:rPr>
              <a:t> into the node dividing it into compartments. Beneath the capsule there’s a space called the </a:t>
            </a:r>
            <a:r>
              <a:rPr lang="en-US" sz="2200" dirty="0" err="1" smtClean="0">
                <a:latin typeface="+mn-lt"/>
              </a:rPr>
              <a:t>Subcapsular</a:t>
            </a:r>
            <a:r>
              <a:rPr lang="en-US" sz="2200" dirty="0" smtClean="0">
                <a:latin typeface="+mn-lt"/>
              </a:rPr>
              <a:t> Sinus.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The node has an </a:t>
            </a:r>
            <a:r>
              <a:rPr lang="en-US" sz="2200" b="1" i="1" dirty="0" smtClean="0">
                <a:latin typeface="+mn-lt"/>
              </a:rPr>
              <a:t>outer cortex</a:t>
            </a:r>
            <a:r>
              <a:rPr lang="en-US" sz="2200" dirty="0" smtClean="0">
                <a:latin typeface="+mn-lt"/>
              </a:rPr>
              <a:t> with lymphatic nodules formed of B-cells and plasma cells. Deep to it is the </a:t>
            </a:r>
            <a:r>
              <a:rPr lang="en-US" sz="2200" b="1" i="1" dirty="0" smtClean="0">
                <a:latin typeface="+mn-lt"/>
              </a:rPr>
              <a:t>inner cortex </a:t>
            </a:r>
            <a:r>
              <a:rPr lang="en-US" sz="2200" dirty="0" smtClean="0">
                <a:latin typeface="+mn-lt"/>
              </a:rPr>
              <a:t>formed of T-cells</a:t>
            </a:r>
            <a:r>
              <a:rPr lang="en-US" sz="2200" b="1" i="1" dirty="0" smtClean="0">
                <a:latin typeface="+mn-lt"/>
              </a:rPr>
              <a:t> </a:t>
            </a:r>
            <a:r>
              <a:rPr lang="en-US" sz="2200" dirty="0" smtClean="0">
                <a:latin typeface="+mn-lt"/>
              </a:rPr>
              <a:t>with no nodules. Deep to the cortex is the </a:t>
            </a:r>
            <a:r>
              <a:rPr lang="en-US" sz="2200" b="1" i="1" dirty="0" smtClean="0">
                <a:latin typeface="+mn-lt"/>
              </a:rPr>
              <a:t>medulla</a:t>
            </a:r>
            <a:r>
              <a:rPr lang="en-US" sz="2200" dirty="0" smtClean="0">
                <a:latin typeface="+mn-lt"/>
              </a:rPr>
              <a:t> which contains B-cells, plasma cells and macrophages embedded in reticular fibers.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Between the lymphatic tissue in the cortex and medulla are spaces called cortical and medullary sinuses.</a:t>
            </a:r>
            <a:endParaRPr lang="en-US" sz="22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66208" y="901327"/>
            <a:ext cx="7746273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b="1" i="1" u="sng" dirty="0" smtClean="0">
                <a:solidFill>
                  <a:srgbClr val="FF0000"/>
                </a:solidFill>
                <a:latin typeface="+mn-lt"/>
              </a:rPr>
              <a:t>Important Note: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en-US" sz="2200" dirty="0" smtClean="0">
                <a:latin typeface="+mn-lt"/>
              </a:rPr>
              <a:t>In any organ in the body, the tissues forming the organ can be divided into two types:</a:t>
            </a:r>
          </a:p>
          <a:p>
            <a:pPr algn="just"/>
            <a:endParaRPr lang="en-US" sz="22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The Parenchyma</a:t>
            </a:r>
            <a:r>
              <a:rPr lang="en-US" sz="2200" dirty="0" smtClean="0">
                <a:latin typeface="+mn-lt"/>
              </a:rPr>
              <a:t>: any tissue in the organ responsible for </a:t>
            </a:r>
            <a:r>
              <a:rPr lang="en-US" sz="2200" i="1" dirty="0" smtClean="0">
                <a:latin typeface="+mn-lt"/>
              </a:rPr>
              <a:t>performing the function of the organ</a:t>
            </a:r>
            <a:r>
              <a:rPr lang="en-US" sz="2200" dirty="0" smtClean="0">
                <a:latin typeface="+mn-lt"/>
              </a:rPr>
              <a:t>. Example: in the lymph nodes, the lymphoid tissue is the parenchyma.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200" b="1" u="sng" dirty="0" smtClean="0">
                <a:latin typeface="+mn-lt"/>
              </a:rPr>
              <a:t>The </a:t>
            </a:r>
            <a:r>
              <a:rPr lang="en-US" sz="2200" b="1" u="sng" dirty="0" err="1" smtClean="0">
                <a:latin typeface="+mn-lt"/>
              </a:rPr>
              <a:t>Stroma</a:t>
            </a:r>
            <a:r>
              <a:rPr lang="en-US" sz="2200" dirty="0" smtClean="0">
                <a:latin typeface="+mn-lt"/>
              </a:rPr>
              <a:t>: tissues in the organ that are not related to the function of the organ but play a </a:t>
            </a:r>
            <a:r>
              <a:rPr lang="en-US" sz="2200" i="1" dirty="0" smtClean="0">
                <a:latin typeface="+mn-lt"/>
              </a:rPr>
              <a:t>supporting role</a:t>
            </a:r>
            <a:r>
              <a:rPr lang="en-US" sz="2200" dirty="0" smtClean="0">
                <a:latin typeface="+mn-lt"/>
              </a:rPr>
              <a:t>. Example: in the lymph nodes, the capsule, the trabeculae, the reticular fibers and fibroblasts are the stroma.</a:t>
            </a:r>
            <a:endParaRPr lang="en-US" sz="2200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91443" y="4512978"/>
            <a:ext cx="8934991" cy="1394029"/>
            <a:chOff x="0" y="2908657"/>
            <a:chExt cx="8934991" cy="1467399"/>
          </a:xfrm>
        </p:grpSpPr>
        <p:sp>
          <p:nvSpPr>
            <p:cNvPr id="7" name="Notched Right Arrow 6"/>
            <p:cNvSpPr/>
            <p:nvPr/>
          </p:nvSpPr>
          <p:spPr>
            <a:xfrm>
              <a:off x="1630265" y="2908661"/>
              <a:ext cx="2314717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 err="1" smtClean="0">
                  <a:solidFill>
                    <a:srgbClr val="FFFF00"/>
                  </a:solidFill>
                  <a:sym typeface="Wingdings" pitchFamily="2" charset="2"/>
                </a:rPr>
                <a:t>Subcapsular</a:t>
              </a:r>
              <a:r>
                <a:rPr lang="en-US" sz="2000" b="1" i="1" dirty="0" smtClean="0">
                  <a:solidFill>
                    <a:srgbClr val="FFFF00"/>
                  </a:solidFill>
                  <a:sym typeface="Wingdings" pitchFamily="2" charset="2"/>
                </a:rPr>
                <a:t> Sinus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8" name="Notched Right Arrow 7"/>
            <p:cNvSpPr/>
            <p:nvPr/>
          </p:nvSpPr>
          <p:spPr>
            <a:xfrm>
              <a:off x="0" y="2908660"/>
              <a:ext cx="1918589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</a:rPr>
                <a:t>Afferents</a:t>
              </a:r>
            </a:p>
          </p:txBody>
        </p:sp>
        <p:sp>
          <p:nvSpPr>
            <p:cNvPr id="9" name="Notched Right Arrow 8"/>
            <p:cNvSpPr/>
            <p:nvPr/>
          </p:nvSpPr>
          <p:spPr>
            <a:xfrm>
              <a:off x="3683735" y="2908659"/>
              <a:ext cx="1789602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  <a:sym typeface="Wingdings" pitchFamily="2" charset="2"/>
                </a:rPr>
                <a:t>Cortical Sinuses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0" name="Notched Right Arrow 9"/>
            <p:cNvSpPr/>
            <p:nvPr/>
          </p:nvSpPr>
          <p:spPr>
            <a:xfrm>
              <a:off x="5212090" y="2908657"/>
              <a:ext cx="2069332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000" b="1" i="1" dirty="0">
                  <a:solidFill>
                    <a:srgbClr val="FFFF00"/>
                  </a:solidFill>
                  <a:sym typeface="Wingdings" pitchFamily="2" charset="2"/>
                </a:rPr>
                <a:t>Medullary Sinuses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  <p:sp>
          <p:nvSpPr>
            <p:cNvPr id="11" name="Notched Right Arrow 10"/>
            <p:cNvSpPr/>
            <p:nvPr/>
          </p:nvSpPr>
          <p:spPr>
            <a:xfrm>
              <a:off x="6993098" y="2908657"/>
              <a:ext cx="1941893" cy="1467395"/>
            </a:xfrm>
            <a:prstGeom prst="notchedRightArrow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lvl="1" algn="ctr"/>
              <a:r>
                <a:rPr lang="en-US" sz="2000" b="1" i="1" dirty="0" err="1">
                  <a:solidFill>
                    <a:srgbClr val="FFFF00"/>
                  </a:solidFill>
                  <a:sym typeface="Wingdings" pitchFamily="2" charset="2"/>
                </a:rPr>
                <a:t>Efferents</a:t>
              </a:r>
              <a:endParaRPr lang="en-US" sz="2000" b="1" i="1" dirty="0">
                <a:solidFill>
                  <a:srgbClr val="FFFF00"/>
                </a:solidFill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457201" y="1058083"/>
            <a:ext cx="804672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From the convex side of the lymph node several </a:t>
            </a:r>
            <a:r>
              <a:rPr lang="en-US" sz="2200" b="1" dirty="0" smtClean="0">
                <a:latin typeface="+mn-lt"/>
              </a:rPr>
              <a:t>incoming</a:t>
            </a:r>
            <a:r>
              <a:rPr lang="en-US" sz="2200" dirty="0" smtClean="0">
                <a:latin typeface="+mn-lt"/>
              </a:rPr>
              <a:t> lymphatic vessels enter the node. These are called </a:t>
            </a:r>
            <a:r>
              <a:rPr lang="en-US" sz="2200" b="1" dirty="0" smtClean="0">
                <a:latin typeface="+mn-lt"/>
              </a:rPr>
              <a:t>afferent</a:t>
            </a:r>
            <a:r>
              <a:rPr lang="en-US" sz="2200" dirty="0" smtClean="0">
                <a:latin typeface="+mn-lt"/>
              </a:rPr>
              <a:t> lymphatic vessels.</a:t>
            </a:r>
          </a:p>
          <a:p>
            <a:pPr marL="457200" indent="-457200" algn="just">
              <a:buFont typeface="Wingdings" pitchFamily="2" charset="2"/>
              <a:buChar char="v"/>
            </a:pPr>
            <a:endParaRPr lang="en-US" sz="22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v"/>
            </a:pPr>
            <a:r>
              <a:rPr lang="en-US" sz="2200" dirty="0" smtClean="0">
                <a:latin typeface="+mn-lt"/>
              </a:rPr>
              <a:t>The concave side of the node is called the </a:t>
            </a:r>
            <a:r>
              <a:rPr lang="en-US" sz="2200" b="1" i="1" dirty="0" smtClean="0">
                <a:latin typeface="+mn-lt"/>
              </a:rPr>
              <a:t>hilum</a:t>
            </a:r>
            <a:r>
              <a:rPr lang="en-US" sz="2200" dirty="0" smtClean="0">
                <a:latin typeface="+mn-lt"/>
              </a:rPr>
              <a:t>. From it, one or two </a:t>
            </a:r>
            <a:r>
              <a:rPr lang="en-US" sz="2200" b="1" dirty="0" smtClean="0">
                <a:latin typeface="+mn-lt"/>
              </a:rPr>
              <a:t>outgoing</a:t>
            </a:r>
            <a:r>
              <a:rPr lang="en-US" sz="2200" dirty="0" smtClean="0">
                <a:latin typeface="+mn-lt"/>
              </a:rPr>
              <a:t> lymphatic vessels leave the node. These are called </a:t>
            </a:r>
            <a:r>
              <a:rPr lang="en-US" sz="2200" b="1" dirty="0" smtClean="0">
                <a:latin typeface="+mn-lt"/>
              </a:rPr>
              <a:t>efferent</a:t>
            </a:r>
            <a:r>
              <a:rPr lang="en-US" sz="2200" dirty="0" smtClean="0">
                <a:latin typeface="+mn-lt"/>
              </a:rPr>
              <a:t> lymphatic vessels. Also through the hilum arteries and nerves enter and veins exit the node.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2623585" y="4062795"/>
            <a:ext cx="40927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000" b="1" u="sng" dirty="0">
                <a:solidFill>
                  <a:srgbClr val="FF0000"/>
                </a:solidFill>
                <a:latin typeface="+mn-lt"/>
              </a:rPr>
              <a:t>The flow of lymph in a lymph </a:t>
            </a:r>
            <a:r>
              <a:rPr lang="en-US" sz="2000" b="1" u="sng" dirty="0" smtClean="0">
                <a:solidFill>
                  <a:srgbClr val="FF0000"/>
                </a:solidFill>
                <a:latin typeface="+mn-lt"/>
              </a:rPr>
              <a:t>node</a:t>
            </a:r>
            <a:endParaRPr lang="en-US" sz="2000" b="1" u="sng" dirty="0">
              <a:solidFill>
                <a:srgbClr val="FF0000"/>
              </a:solidFill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apbrwww5.apsu.edu/thompsonj/Anatomy%20&amp;%20Physiology/2020/2020%20Exam%20Reviews/Exam%202/lymph%20node.jpg"/>
          <p:cNvPicPr>
            <a:picLocks noChangeAspect="1" noChangeArrowheads="1"/>
          </p:cNvPicPr>
          <p:nvPr/>
        </p:nvPicPr>
        <p:blipFill>
          <a:blip r:embed="rId2" cstate="print"/>
          <a:srcRect b="10636"/>
          <a:stretch>
            <a:fillRect/>
          </a:stretch>
        </p:blipFill>
        <p:spPr bwMode="auto">
          <a:xfrm>
            <a:off x="260050" y="220960"/>
            <a:ext cx="8588375" cy="6242075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5603966" y="482217"/>
            <a:ext cx="3344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Fig.7: Structure of a lymph node.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74768" y="744571"/>
            <a:ext cx="8321038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600" b="1" u="sng" dirty="0" smtClean="0">
                <a:solidFill>
                  <a:srgbClr val="FF0000"/>
                </a:solidFill>
                <a:latin typeface="+mn-lt"/>
              </a:rPr>
              <a:t>Functions of lymph nodes:  </a:t>
            </a:r>
            <a:r>
              <a:rPr lang="en-US" sz="2600" b="1" u="sng" dirty="0" smtClean="0">
                <a:solidFill>
                  <a:srgbClr val="FF0000"/>
                </a:solidFill>
                <a:latin typeface="+mn-lt"/>
                <a:sym typeface="Wingdings" pitchFamily="2" charset="2"/>
              </a:rPr>
              <a:t>  Filter of lymph</a:t>
            </a:r>
            <a:endParaRPr lang="en-US" sz="2600" b="1" u="sng" dirty="0" smtClean="0">
              <a:solidFill>
                <a:srgbClr val="FF0000"/>
              </a:solidFill>
              <a:latin typeface="+mn-lt"/>
            </a:endParaRPr>
          </a:p>
          <a:p>
            <a:pPr algn="just"/>
            <a:endParaRPr lang="en-US" sz="2600" b="1" u="sng" dirty="0" smtClean="0">
              <a:solidFill>
                <a:srgbClr val="FF0000"/>
              </a:solidFill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r>
              <a:rPr lang="en-US" sz="2600" dirty="0" smtClean="0">
                <a:latin typeface="+mn-lt"/>
              </a:rPr>
              <a:t>Antigens in the lymph are trapped and the lymphocytes in the nodes react to it and initiate the immune response.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en-US" sz="2600" dirty="0" smtClean="0">
                <a:latin typeface="+mn-lt"/>
              </a:rPr>
              <a:t>Macrophages in the node may directly destroy the antigen.</a:t>
            </a:r>
          </a:p>
          <a:p>
            <a:pPr marL="457200" indent="-457200" algn="just">
              <a:buFont typeface="+mj-lt"/>
              <a:buAutoNum type="arabicPeriod"/>
            </a:pPr>
            <a:endParaRPr lang="en-US" sz="2600" dirty="0" smtClean="0">
              <a:latin typeface="+mn-lt"/>
            </a:endParaRPr>
          </a:p>
          <a:p>
            <a:pPr marL="457200" indent="-457200" algn="just">
              <a:buFont typeface="+mj-lt"/>
              <a:buAutoNum type="arabicPeriod"/>
            </a:pPr>
            <a:endParaRPr lang="en-US" sz="26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600" b="1" i="1" dirty="0" smtClean="0">
                <a:latin typeface="+mn-lt"/>
              </a:rPr>
              <a:t>It’s important to know what lymphatic vessels drain a certain organ and what are the lymph nodes in its course, because this represent a pathway by which infections and cancer cells can spread.</a:t>
            </a:r>
            <a:endParaRPr lang="en-US" sz="2600" b="1" i="1" dirty="0">
              <a:latin typeface="+mn-lt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09451" y="1195251"/>
            <a:ext cx="8438606" cy="4578532"/>
          </a:xfrm>
        </p:spPr>
        <p:txBody>
          <a:bodyPr/>
          <a:lstStyle/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Largest single mass of lymphatic tissue in the body.</a:t>
            </a:r>
          </a:p>
          <a:p>
            <a:pPr algn="just" eaLnBrk="1" hangingPunct="1">
              <a:spcBef>
                <a:spcPts val="0"/>
              </a:spcBef>
            </a:pPr>
            <a:endParaRPr lang="en-US" sz="2400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It’s an oval, soft organ located in the left hypochondriac region.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Its superior surface is smooth and related to the diaphragm and ribs 9,10 and 11. Its visceral surface is irregular and related to the stomach, pancreas, kidney and colon.</a:t>
            </a:r>
          </a:p>
          <a:p>
            <a:pPr algn="just" eaLnBrk="1" hangingPunct="1">
              <a:spcBef>
                <a:spcPts val="0"/>
              </a:spcBef>
            </a:pPr>
            <a:endParaRPr lang="en-US" sz="2400" dirty="0" smtClean="0"/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Stroma – capsule, trabeculae, reticular fibers, and fibroblasts.</a:t>
            </a:r>
          </a:p>
          <a:p>
            <a:pPr algn="just" eaLnBrk="1" hangingPunct="1">
              <a:spcBef>
                <a:spcPts val="0"/>
              </a:spcBef>
            </a:pPr>
            <a:r>
              <a:rPr lang="en-US" sz="2400" dirty="0" smtClean="0"/>
              <a:t>Parenchyma:</a:t>
            </a:r>
          </a:p>
          <a:p>
            <a:pPr lvl="1" algn="just" eaLnBrk="1" hangingPunct="1">
              <a:spcBef>
                <a:spcPts val="0"/>
              </a:spcBef>
            </a:pPr>
            <a:r>
              <a:rPr lang="en-US" sz="2400" dirty="0" smtClean="0"/>
              <a:t>White pulp – lymphatic tissue (lymphocytes and macrophages) surrounds branches of splenic artery (the artery that supplies the spleen and enters through the hilum).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The Spleen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86688"/>
            <a:ext cx="8229600" cy="4530725"/>
          </a:xfrm>
        </p:spPr>
        <p:txBody>
          <a:bodyPr/>
          <a:lstStyle/>
          <a:p>
            <a:pPr lvl="1" algn="just" eaLnBrk="1" hangingPunct="1"/>
            <a:r>
              <a:rPr lang="en-US" sz="2800" dirty="0" smtClean="0"/>
              <a:t>Red pulp – blood-filled venous sinuses surrounded by splenic cords which contain red blood cells, macrophages, lymphocytes and plasma cells.</a:t>
            </a:r>
          </a:p>
          <a:p>
            <a:pPr lvl="2" algn="just" eaLnBrk="1" hangingPunct="1"/>
            <a:r>
              <a:rPr lang="en-US" sz="2800" dirty="0" smtClean="0"/>
              <a:t>Macrophages remove ruptured, worn out or defective blood cells.</a:t>
            </a:r>
          </a:p>
          <a:p>
            <a:pPr lvl="2" algn="just" eaLnBrk="1" hangingPunct="1"/>
            <a:r>
              <a:rPr lang="en-US" sz="2800" dirty="0" smtClean="0"/>
              <a:t>Storage of up to 1/3 of body’s platelet supply.</a:t>
            </a:r>
          </a:p>
          <a:p>
            <a:pPr lvl="2" algn="just" eaLnBrk="1" hangingPunct="1"/>
            <a:r>
              <a:rPr lang="en-US" sz="2800" dirty="0" smtClean="0"/>
              <a:t>Production of blood cells during fetal life.</a:t>
            </a:r>
          </a:p>
          <a:p>
            <a:pPr lvl="3" algn="just" eaLnBrk="1" hangingPunct="1"/>
            <a:endParaRPr lang="en-US" sz="2800" dirty="0" smtClean="0"/>
          </a:p>
          <a:p>
            <a:pPr lvl="2" algn="just" eaLnBrk="1" hangingPunct="1"/>
            <a:r>
              <a:rPr lang="en-US" sz="2800" b="1" i="1" dirty="0" smtClean="0">
                <a:solidFill>
                  <a:srgbClr val="FF0000"/>
                </a:solidFill>
              </a:rPr>
              <a:t>Function: Filter of Blood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 l="12362" t="16293" r="52687" b="31583"/>
          <a:stretch>
            <a:fillRect/>
          </a:stretch>
        </p:blipFill>
        <p:spPr bwMode="auto">
          <a:xfrm>
            <a:off x="169810" y="1449974"/>
            <a:ext cx="5185379" cy="35270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 l="49596" t="26786" r="28275" b="21250"/>
          <a:stretch>
            <a:fillRect/>
          </a:stretch>
        </p:blipFill>
        <p:spPr bwMode="auto">
          <a:xfrm>
            <a:off x="5322078" y="548630"/>
            <a:ext cx="3743008" cy="4941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148147" y="5458547"/>
            <a:ext cx="352697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Fig.8: The spleen and its histology.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863840" cy="3690257"/>
          </a:xfrm>
        </p:spPr>
        <p:txBody>
          <a:bodyPr/>
          <a:lstStyle/>
          <a:p>
            <a:pPr lvl="1" algn="just" eaLnBrk="1" hangingPunct="1"/>
            <a:r>
              <a:rPr lang="en-US" sz="2800" dirty="0" smtClean="0"/>
              <a:t>Collection of lymphatic tissue not surrounded by a capsule.</a:t>
            </a:r>
          </a:p>
          <a:p>
            <a:pPr lvl="1" algn="just" eaLnBrk="1" hangingPunct="1"/>
            <a:r>
              <a:rPr lang="en-US" sz="2800" dirty="0" smtClean="0"/>
              <a:t>Scattered throughout lining of gastrointestinal, urinary, reproductive and respiratory tracts.</a:t>
            </a:r>
          </a:p>
          <a:p>
            <a:pPr lvl="1" algn="just" eaLnBrk="1" hangingPunct="1"/>
            <a:r>
              <a:rPr lang="en-US" sz="2800" dirty="0" smtClean="0"/>
              <a:t>Most of them are small and solitary.</a:t>
            </a:r>
          </a:p>
          <a:p>
            <a:pPr lvl="1" algn="just" eaLnBrk="1" hangingPunct="1"/>
            <a:r>
              <a:rPr lang="en-US" sz="2800" dirty="0" smtClean="0"/>
              <a:t>Some are large – tonsils, Peyer’s patches, appendix.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Lymphatic Nodules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4" name="Picture 4" descr="Image result for lymphatic system"/>
          <p:cNvPicPr>
            <a:picLocks noChangeAspect="1" noChangeArrowheads="1"/>
          </p:cNvPicPr>
          <p:nvPr/>
        </p:nvPicPr>
        <p:blipFill>
          <a:blip r:embed="rId2"/>
          <a:srcRect l="13600"/>
          <a:stretch>
            <a:fillRect/>
          </a:stretch>
        </p:blipFill>
        <p:spPr bwMode="auto">
          <a:xfrm>
            <a:off x="5089289" y="973176"/>
            <a:ext cx="3950208" cy="4389120"/>
          </a:xfrm>
          <a:prstGeom prst="rect">
            <a:avLst/>
          </a:prstGeom>
          <a:noFill/>
        </p:spPr>
      </p:pic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633" y="973176"/>
            <a:ext cx="5199019" cy="2697487"/>
          </a:xfrm>
        </p:spPr>
        <p:txBody>
          <a:bodyPr/>
          <a:lstStyle/>
          <a:p>
            <a:pPr marL="571500" indent="-571500" eaLnBrk="1" hangingPunct="1">
              <a:spcBef>
                <a:spcPts val="0"/>
              </a:spcBef>
              <a:buClrTx/>
              <a:buSzPct val="100000"/>
              <a:buFont typeface="Wingdings" pitchFamily="2" charset="2"/>
              <a:buChar char="q"/>
            </a:pPr>
            <a:r>
              <a:rPr lang="en-US" sz="2400" dirty="0" smtClean="0"/>
              <a:t>Consists of: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Lymph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Lymphatic vessels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Structures and organs containing lymphatic tissue</a:t>
            </a:r>
          </a:p>
          <a:p>
            <a:pPr marL="898525" lvl="1" indent="-571500" eaLnBrk="1" hangingPunct="1">
              <a:spcBef>
                <a:spcPts val="0"/>
              </a:spcBef>
              <a:buClr>
                <a:schemeClr val="tx1"/>
              </a:buClr>
              <a:buSzPct val="100000"/>
              <a:buFont typeface="+mj-lt"/>
              <a:buAutoNum type="arabicPeriod"/>
            </a:pPr>
            <a:r>
              <a:rPr lang="en-US" sz="2400" dirty="0" smtClean="0"/>
              <a:t>Red bone marrow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96387" y="313506"/>
            <a:ext cx="82165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 smtClean="0">
                <a:solidFill>
                  <a:srgbClr val="FF0000"/>
                </a:solidFill>
              </a:rPr>
              <a:t>Lymphatic System </a:t>
            </a:r>
            <a:r>
              <a:rPr lang="en-US" sz="2800" b="1" u="sng" dirty="0">
                <a:solidFill>
                  <a:srgbClr val="FF0000"/>
                </a:solidFill>
              </a:rPr>
              <a:t>S</a:t>
            </a:r>
            <a:r>
              <a:rPr lang="en-US" sz="2800" b="1" u="sng" dirty="0" smtClean="0">
                <a:solidFill>
                  <a:srgbClr val="FF0000"/>
                </a:solidFill>
              </a:rPr>
              <a:t>tructure and Function</a:t>
            </a:r>
            <a:endParaRPr lang="en-US" sz="28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339633" y="3268218"/>
            <a:ext cx="4898576" cy="304698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marL="571500" indent="-571500" eaLnBrk="1" hangingPunct="1">
              <a:buFont typeface="Wingdings" pitchFamily="2" charset="2"/>
              <a:buChar char="q"/>
            </a:pPr>
            <a:r>
              <a:rPr lang="en-US" sz="2400" dirty="0" smtClean="0">
                <a:latin typeface="+mn-lt"/>
              </a:rPr>
              <a:t>Functions of the lymphatic system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dirty="0" smtClean="0">
                <a:latin typeface="+mn-lt"/>
              </a:rPr>
              <a:t>Drains excess interstitial fluid.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dirty="0" smtClean="0">
                <a:latin typeface="+mn-lt"/>
              </a:rPr>
              <a:t>Transports dietary lipid from gastrointestinal tract to blood. The lipid-containing lymph is called </a:t>
            </a:r>
            <a:r>
              <a:rPr lang="en-US" sz="2400" b="1" dirty="0" err="1" smtClean="0">
                <a:latin typeface="+mn-lt"/>
              </a:rPr>
              <a:t>Chyle</a:t>
            </a:r>
            <a:r>
              <a:rPr lang="en-US" sz="2400" b="1" dirty="0" smtClean="0">
                <a:latin typeface="+mn-lt"/>
              </a:rPr>
              <a:t>.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dirty="0" smtClean="0">
                <a:latin typeface="+mn-lt"/>
              </a:rPr>
              <a:t>Carry out immune responses.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342709" y="5362296"/>
            <a:ext cx="261256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Fig.1: Components of the lymphatic system.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2513" y="339632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Lymph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44133" y="931867"/>
            <a:ext cx="3918862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Most </a:t>
            </a:r>
            <a:r>
              <a:rPr lang="en-US" sz="2400" dirty="0">
                <a:latin typeface="+mn-lt"/>
              </a:rPr>
              <a:t>components of blood </a:t>
            </a:r>
            <a:r>
              <a:rPr lang="en-US" sz="2400" dirty="0" smtClean="0">
                <a:latin typeface="+mn-lt"/>
              </a:rPr>
              <a:t>plasma filter </a:t>
            </a:r>
            <a:r>
              <a:rPr lang="en-US" sz="2400" dirty="0">
                <a:latin typeface="+mn-lt"/>
              </a:rPr>
              <a:t>freely through the capillary walls to form </a:t>
            </a:r>
            <a:r>
              <a:rPr lang="en-US" sz="2400" dirty="0" smtClean="0">
                <a:latin typeface="+mn-lt"/>
              </a:rPr>
              <a:t>interstitial fluid.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sz="2400" dirty="0">
              <a:latin typeface="+mn-lt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More </a:t>
            </a:r>
            <a:r>
              <a:rPr lang="en-US" sz="2400" dirty="0">
                <a:latin typeface="+mn-lt"/>
              </a:rPr>
              <a:t>fluid filters out of blood </a:t>
            </a:r>
            <a:r>
              <a:rPr lang="en-US" sz="2400" dirty="0" smtClean="0">
                <a:latin typeface="+mn-lt"/>
              </a:rPr>
              <a:t>capillaries than </a:t>
            </a:r>
            <a:r>
              <a:rPr lang="en-US" sz="2400" dirty="0">
                <a:latin typeface="+mn-lt"/>
              </a:rPr>
              <a:t>returns to them by </a:t>
            </a:r>
            <a:r>
              <a:rPr lang="en-US" sz="2400" dirty="0" smtClean="0">
                <a:latin typeface="+mn-lt"/>
              </a:rPr>
              <a:t>reabsorption.</a:t>
            </a:r>
          </a:p>
          <a:p>
            <a:pPr marL="457200" indent="-457200" algn="just">
              <a:buFont typeface="Wingdings" pitchFamily="2" charset="2"/>
              <a:buChar char="ü"/>
            </a:pPr>
            <a:endParaRPr lang="en-US" sz="2400" dirty="0">
              <a:latin typeface="+mn-lt"/>
            </a:endParaRPr>
          </a:p>
          <a:p>
            <a:pPr marL="457200" indent="-457200" algn="just">
              <a:buFont typeface="Wingdings" pitchFamily="2" charset="2"/>
              <a:buChar char="ü"/>
            </a:pPr>
            <a:r>
              <a:rPr lang="en-US" sz="2400" dirty="0" smtClean="0">
                <a:latin typeface="+mn-lt"/>
              </a:rPr>
              <a:t>The </a:t>
            </a:r>
            <a:r>
              <a:rPr lang="en-US" sz="2400" dirty="0">
                <a:latin typeface="+mn-lt"/>
              </a:rPr>
              <a:t>excess filtered </a:t>
            </a:r>
            <a:r>
              <a:rPr lang="en-US" sz="2400" dirty="0" smtClean="0">
                <a:latin typeface="+mn-lt"/>
              </a:rPr>
              <a:t>fluid drains </a:t>
            </a:r>
            <a:r>
              <a:rPr lang="en-US" sz="2400" dirty="0">
                <a:latin typeface="+mn-lt"/>
              </a:rPr>
              <a:t>into lymphatic vessels and </a:t>
            </a:r>
            <a:r>
              <a:rPr lang="en-US" sz="2400" dirty="0" smtClean="0">
                <a:latin typeface="+mn-lt"/>
              </a:rPr>
              <a:t>becomes lymph,</a:t>
            </a:r>
            <a:endParaRPr lang="en-US" sz="2400" dirty="0">
              <a:latin typeface="+mn-lt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 l="52751" t="27884" r="8203" b="6645"/>
          <a:stretch>
            <a:fillRect/>
          </a:stretch>
        </p:blipFill>
        <p:spPr bwMode="auto">
          <a:xfrm>
            <a:off x="4630781" y="1110356"/>
            <a:ext cx="4344690" cy="3636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5225142" y="4941449"/>
            <a:ext cx="3344091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Fig.2: Capillaries and lymphatics.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22513" y="339632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Lymphatic Vessels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pic>
        <p:nvPicPr>
          <p:cNvPr id="4" name="Picture 2" descr="https://encrypted-tbn0.gstatic.com/images?q=tbn:ANd9GcSzVli16wJfKKcS_rcdY5iTDXSsgAyKH9zkP6CRxW5TLA2zgQ_z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94513" y="443047"/>
            <a:ext cx="3206115" cy="3897630"/>
          </a:xfrm>
          <a:prstGeom prst="rect">
            <a:avLst/>
          </a:prstGeom>
          <a:noFill/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54220" y="2775116"/>
            <a:ext cx="2006441" cy="215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522513" y="1125325"/>
            <a:ext cx="4572000" cy="4893647"/>
          </a:xfrm>
          <a:prstGeom prst="rect">
            <a:avLst/>
          </a:prstGeom>
        </p:spPr>
        <p:txBody>
          <a:bodyPr>
            <a:spAutoFit/>
          </a:bodyPr>
          <a:lstStyle/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Vessels begin as lymphatic capillaries. These are closed at one end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Lymphatic capillaries unite to form large lymphatic vessels. These resemble veins in structure but thinner walls and more valves</a:t>
            </a:r>
            <a:r>
              <a:rPr lang="en-US" sz="2400" dirty="0" smtClean="0">
                <a:latin typeface="+mn-lt"/>
              </a:rPr>
              <a:t>.</a:t>
            </a:r>
          </a:p>
          <a:p>
            <a:pPr marL="342900" indent="-342900">
              <a:buFont typeface="Wingdings" panose="05000000000000000000" pitchFamily="2" charset="2"/>
              <a:buChar char="q"/>
            </a:pPr>
            <a:endParaRPr lang="en-US" sz="2400" dirty="0">
              <a:latin typeface="+mn-lt"/>
            </a:endParaRPr>
          </a:p>
          <a:p>
            <a:pPr marL="342900" indent="-342900">
              <a:buFont typeface="Wingdings" panose="05000000000000000000" pitchFamily="2" charset="2"/>
              <a:buChar char="q"/>
            </a:pPr>
            <a:r>
              <a:rPr lang="en-US" sz="2400" dirty="0">
                <a:latin typeface="+mn-lt"/>
              </a:rPr>
              <a:t>A series of swellings are present along the lymphatic vessels. These are the lymph nodes.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233844" y="5043309"/>
            <a:ext cx="372681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Fig.3: The distribution of lymphatic vessels in the body showing the lymph nodes. Also shown is the closed end of a lymphatic capillary.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9640" y="986238"/>
            <a:ext cx="5904408" cy="3968715"/>
          </a:xfrm>
        </p:spPr>
        <p:txBody>
          <a:bodyPr/>
          <a:lstStyle/>
          <a:p>
            <a:pPr lvl="1" algn="just" eaLnBrk="1" hangingPunct="1"/>
            <a:r>
              <a:rPr lang="en-US" sz="2400" dirty="0" smtClean="0"/>
              <a:t>Ultimately, the lymph drains into 2 main channels:</a:t>
            </a:r>
          </a:p>
          <a:p>
            <a:pPr marL="858837" lvl="1" indent="-514350" algn="just" eaLnBrk="1" hangingPunct="1">
              <a:buFont typeface="+mj-lt"/>
              <a:buAutoNum type="arabicPeriod"/>
            </a:pPr>
            <a:r>
              <a:rPr lang="en-US" sz="2400" b="1" i="1" dirty="0" smtClean="0"/>
              <a:t>Thoracic duct</a:t>
            </a:r>
            <a:r>
              <a:rPr lang="en-US" sz="2400" dirty="0" smtClean="0"/>
              <a:t>: a long duct that drains lymph from the entire left half of the body and the right half below the ribs including the right lower limb.</a:t>
            </a:r>
          </a:p>
          <a:p>
            <a:pPr marL="858837" lvl="1" indent="-514350" algn="just" eaLnBrk="1" hangingPunct="1">
              <a:buFont typeface="+mj-lt"/>
              <a:buAutoNum type="arabicPeriod"/>
            </a:pPr>
            <a:r>
              <a:rPr lang="en-US" sz="2400" b="1" i="1" dirty="0" smtClean="0"/>
              <a:t>Right lymphatic duct</a:t>
            </a:r>
            <a:r>
              <a:rPr lang="en-US" sz="2400" dirty="0" smtClean="0"/>
              <a:t>: a short duct that drains lymph from the right side of the body above the ribs including the right upper limb.</a:t>
            </a:r>
          </a:p>
          <a:p>
            <a:pPr lvl="1" algn="just" eaLnBrk="1" hangingPunct="1">
              <a:buNone/>
            </a:pPr>
            <a:endParaRPr lang="en-US" sz="2400" dirty="0" smtClean="0"/>
          </a:p>
        </p:txBody>
      </p:sp>
      <p:pic>
        <p:nvPicPr>
          <p:cNvPr id="5" name="Picture 2" descr="https://encrypted-tbn0.gstatic.com/images?q=tbn:ANd9GcR7VRNOsoWpH-FbNmDe_wdJqDVe1xO6G9nZbLQb4tFUjU13CeWMRA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99225" y="986238"/>
            <a:ext cx="2400300" cy="3743325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6499225" y="4954953"/>
            <a:ext cx="233825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Fig.4: Areas of lymph drainage to the two main lymphatic ducts.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2" cstate="print"/>
          <a:srcRect l="8844" t="23210" r="12657" b="23432"/>
          <a:stretch/>
        </p:blipFill>
        <p:spPr bwMode="auto">
          <a:xfrm>
            <a:off x="1188726" y="2834635"/>
            <a:ext cx="7798525" cy="3161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Rectangle 6"/>
          <p:cNvSpPr/>
          <p:nvPr/>
        </p:nvSpPr>
        <p:spPr>
          <a:xfrm>
            <a:off x="875208" y="748271"/>
            <a:ext cx="7158446" cy="17727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69925" lvl="1" indent="-325438" algn="just">
              <a:spcBef>
                <a:spcPct val="20000"/>
              </a:spcBef>
              <a:buClr>
                <a:srgbClr val="999933"/>
              </a:buClr>
              <a:buSzPct val="60000"/>
              <a:buFont typeface="Wingdings" pitchFamily="2" charset="2"/>
              <a:buChar char="q"/>
            </a:pPr>
            <a:r>
              <a:rPr lang="en-US" sz="2600" kern="0" dirty="0" smtClean="0">
                <a:solidFill>
                  <a:srgbClr val="000000"/>
                </a:solidFill>
                <a:latin typeface="Times New Roman"/>
              </a:rPr>
              <a:t>Each of these ducts open into the junction of the subclavian and internal jugular veins as they form the brachiocephalic vein.</a:t>
            </a:r>
          </a:p>
          <a:p>
            <a:pPr marL="669925" lvl="1" indent="-325438" algn="just">
              <a:spcBef>
                <a:spcPct val="20000"/>
              </a:spcBef>
              <a:buClr>
                <a:srgbClr val="999933"/>
              </a:buClr>
              <a:buSzPct val="60000"/>
              <a:buFont typeface="Wingdings" pitchFamily="2" charset="2"/>
              <a:buChar char="q"/>
            </a:pPr>
            <a:r>
              <a:rPr lang="en-US" sz="2600" kern="0" dirty="0" smtClean="0">
                <a:solidFill>
                  <a:srgbClr val="000000"/>
                </a:solidFill>
                <a:latin typeface="Times New Roman"/>
              </a:rPr>
              <a:t>In this way, the lymph will return to the blood.</a:t>
            </a:r>
          </a:p>
        </p:txBody>
      </p:sp>
      <p:sp>
        <p:nvSpPr>
          <p:cNvPr id="8" name="Rectangle 7"/>
          <p:cNvSpPr/>
          <p:nvPr/>
        </p:nvSpPr>
        <p:spPr>
          <a:xfrm>
            <a:off x="1240976" y="4114800"/>
            <a:ext cx="1188720" cy="326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7363166" y="3992877"/>
            <a:ext cx="1584895" cy="3265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555178" y="5398371"/>
            <a:ext cx="3246114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Fig.5: Opening of the lymphatic ducts into the venous circulation.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17318"/>
            <a:ext cx="8438606" cy="4530725"/>
          </a:xfrm>
        </p:spPr>
        <p:txBody>
          <a:bodyPr/>
          <a:lstStyle/>
          <a:p>
            <a:pPr marL="839788" lvl="1" indent="-495300" eaLnBrk="1" hangingPunct="1"/>
            <a:r>
              <a:rPr lang="en-US" sz="2400" dirty="0" smtClean="0"/>
              <a:t>2 groups based on function</a:t>
            </a:r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u="sng" dirty="0" smtClean="0"/>
              <a:t>Primary lymphatic organs:</a:t>
            </a:r>
          </a:p>
          <a:p>
            <a:pPr marL="1090613" lvl="2" indent="-419100" eaLnBrk="1" hangingPunct="1"/>
            <a:r>
              <a:rPr lang="en-US" sz="2400" dirty="0" smtClean="0"/>
              <a:t>Sites where B and T lymphocytes are formed and mature.</a:t>
            </a:r>
          </a:p>
          <a:p>
            <a:pPr marL="1090613" lvl="2" indent="-419100" eaLnBrk="1" hangingPunct="1"/>
            <a:r>
              <a:rPr lang="en-US" sz="2400" dirty="0" smtClean="0"/>
              <a:t>Red bone marrow and thymus.</a:t>
            </a:r>
          </a:p>
          <a:p>
            <a:pPr marL="1090613" lvl="2" indent="-419100" eaLnBrk="1" hangingPunct="1"/>
            <a:endParaRPr lang="en-US" sz="2400" dirty="0" smtClean="0"/>
          </a:p>
          <a:p>
            <a:pPr marL="839788" lvl="1" indent="-495300" eaLnBrk="1" hangingPunct="1">
              <a:buFont typeface="Wingdings" pitchFamily="20" charset="2"/>
              <a:buAutoNum type="arabicPeriod"/>
            </a:pPr>
            <a:r>
              <a:rPr lang="en-US" sz="2400" u="sng" dirty="0" smtClean="0"/>
              <a:t>Secondary lymphatic organs</a:t>
            </a:r>
          </a:p>
          <a:p>
            <a:pPr marL="1090613" lvl="2" indent="-419100" eaLnBrk="1" hangingPunct="1"/>
            <a:r>
              <a:rPr lang="en-US" sz="2400" dirty="0" smtClean="0"/>
              <a:t>Sites where most immune response occurs, meaning that they are the sites where the mature lymphocytes perform their function.</a:t>
            </a:r>
          </a:p>
          <a:p>
            <a:pPr marL="1090613" lvl="2" indent="-419100" eaLnBrk="1" hangingPunct="1"/>
            <a:r>
              <a:rPr lang="en-US" sz="2400" dirty="0" smtClean="0"/>
              <a:t>Lymph nodes, spleen, lymphatic nodules.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22513" y="339632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u="sng" dirty="0" smtClean="0">
                <a:solidFill>
                  <a:srgbClr val="FF0000"/>
                </a:solidFill>
              </a:rPr>
              <a:t>Lymphatic Organs and Tissues</a:t>
            </a:r>
            <a:endParaRPr lang="en-US" sz="3200" b="1" u="sng" dirty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496387" y="287380"/>
            <a:ext cx="821653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i="1" u="sng" dirty="0" smtClean="0">
                <a:solidFill>
                  <a:srgbClr val="FF0000"/>
                </a:solidFill>
              </a:rPr>
              <a:t>The Thymus</a:t>
            </a:r>
            <a:endParaRPr lang="en-US" sz="3200" b="1" i="1" u="sng" dirty="0">
              <a:solidFill>
                <a:srgbClr val="FF000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2696" y="1071146"/>
            <a:ext cx="8516983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The thymus is an asymmetric </a:t>
            </a:r>
            <a:r>
              <a:rPr lang="en-US" sz="2400" dirty="0" err="1" smtClean="0">
                <a:latin typeface="+mn-lt"/>
              </a:rPr>
              <a:t>bilobed</a:t>
            </a:r>
            <a:r>
              <a:rPr lang="en-US" sz="2400" dirty="0" smtClean="0">
                <a:latin typeface="+mn-lt"/>
              </a:rPr>
              <a:t> organ where mature T-cells are formed.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It’s located in the superior </a:t>
            </a:r>
            <a:r>
              <a:rPr lang="en-US" sz="2400" dirty="0" err="1" smtClean="0">
                <a:latin typeface="+mn-lt"/>
              </a:rPr>
              <a:t>mediastinum</a:t>
            </a:r>
            <a:r>
              <a:rPr lang="en-US" sz="2400" dirty="0" smtClean="0">
                <a:latin typeface="+mn-lt"/>
              </a:rPr>
              <a:t> just behind the </a:t>
            </a:r>
            <a:r>
              <a:rPr lang="en-US" sz="2400" dirty="0" err="1" smtClean="0">
                <a:latin typeface="+mn-lt"/>
              </a:rPr>
              <a:t>manubrium</a:t>
            </a:r>
            <a:r>
              <a:rPr lang="en-US" sz="2400" dirty="0" smtClean="0">
                <a:latin typeface="+mn-lt"/>
              </a:rPr>
              <a:t>. It may descend into the anterior mediastinum to lie between the sternum and the pericardial sac. Sometimes it may ascend into the neck reaching as high as the thyroid gland.</a:t>
            </a:r>
          </a:p>
          <a:p>
            <a:pPr marL="457200" indent="-457200" algn="just">
              <a:buFont typeface="Wingdings" pitchFamily="2" charset="2"/>
              <a:buChar char="Ø"/>
            </a:pPr>
            <a:endParaRPr lang="en-US" sz="2400" dirty="0" smtClean="0">
              <a:latin typeface="+mn-lt"/>
            </a:endParaRPr>
          </a:p>
          <a:p>
            <a:pPr marL="457200" indent="-457200" algn="just">
              <a:buFont typeface="Wingdings" pitchFamily="2" charset="2"/>
              <a:buChar char="Ø"/>
            </a:pPr>
            <a:r>
              <a:rPr lang="en-US" sz="2400" dirty="0" smtClean="0">
                <a:latin typeface="+mn-lt"/>
              </a:rPr>
              <a:t>The fibrous capsule that surrounds the gland sends connective tissue trabeculae into the gland dividing it into lobules. Each lobule is formed of a dark outer region with immature T-cells (the cortex) and an inner lighter region with mature T-cells (the medulla). </a:t>
            </a:r>
            <a:endParaRPr lang="en-US" sz="2400" dirty="0">
              <a:latin typeface="+mn-lt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22_05"/>
          <p:cNvPicPr>
            <a:picLocks noChangeAspect="1" noChangeArrowheads="1"/>
          </p:cNvPicPr>
          <p:nvPr/>
        </p:nvPicPr>
        <p:blipFill>
          <a:blip r:embed="rId2" cstate="print"/>
          <a:srcRect l="55024" b="54833"/>
          <a:stretch>
            <a:fillRect/>
          </a:stretch>
        </p:blipFill>
        <p:spPr bwMode="auto">
          <a:xfrm>
            <a:off x="91438" y="48608"/>
            <a:ext cx="5373805" cy="3646577"/>
          </a:xfrm>
          <a:prstGeom prst="rect">
            <a:avLst/>
          </a:prstGeom>
          <a:noFill/>
        </p:spPr>
      </p:pic>
      <p:sp>
        <p:nvSpPr>
          <p:cNvPr id="7" name="Rectangle 6"/>
          <p:cNvSpPr/>
          <p:nvPr/>
        </p:nvSpPr>
        <p:spPr>
          <a:xfrm>
            <a:off x="280754" y="4182183"/>
            <a:ext cx="3853544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 typeface="Wingdings" pitchFamily="2" charset="2"/>
              <a:buChar char="Ø"/>
            </a:pPr>
            <a:r>
              <a:rPr lang="en-US" sz="2200" i="1" dirty="0" smtClean="0">
                <a:solidFill>
                  <a:srgbClr val="000000"/>
                </a:solidFill>
                <a:latin typeface="Times New Roman"/>
              </a:rPr>
              <a:t>The </a:t>
            </a:r>
            <a:r>
              <a:rPr lang="en-US" sz="2200" i="1" dirty="0" err="1" smtClean="0">
                <a:solidFill>
                  <a:srgbClr val="000000"/>
                </a:solidFill>
                <a:latin typeface="Times New Roman"/>
              </a:rPr>
              <a:t>thymic</a:t>
            </a:r>
            <a:r>
              <a:rPr lang="en-US" sz="2200" i="1" dirty="0" smtClean="0">
                <a:solidFill>
                  <a:srgbClr val="000000"/>
                </a:solidFill>
                <a:latin typeface="Times New Roman"/>
              </a:rPr>
              <a:t> tissue is most numerous in younger age. As the person grows, this tissue is gradually replaced by fatty tissue.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7A6EAE8-3AB3-456D-8999-7EEC24AED56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pic>
        <p:nvPicPr>
          <p:cNvPr id="13316" name="Picture 5" descr="22_05"/>
          <p:cNvPicPr>
            <a:picLocks noChangeAspect="1" noChangeArrowheads="1"/>
          </p:cNvPicPr>
          <p:nvPr/>
        </p:nvPicPr>
        <p:blipFill>
          <a:blip r:embed="rId2" cstate="print"/>
          <a:srcRect t="13226" r="46874" b="14100"/>
          <a:stretch>
            <a:fillRect/>
          </a:stretch>
        </p:blipFill>
        <p:spPr bwMode="auto">
          <a:xfrm>
            <a:off x="4134298" y="2129255"/>
            <a:ext cx="4987384" cy="46100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5791817" y="804874"/>
            <a:ext cx="2960301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dirty="0" smtClean="0">
                <a:latin typeface="+mn-lt"/>
              </a:rPr>
              <a:t>Fig.6: To the left, histology of the thymus. Below, position of the thymus.</a:t>
            </a:r>
            <a:endParaRPr lang="en-US" dirty="0">
              <a:latin typeface="+mn-lt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8321040" y="3278777"/>
            <a:ext cx="561703" cy="1306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Edge">
  <a:themeElements>
    <a:clrScheme name="Edge 8">
      <a:dk1>
        <a:srgbClr val="000000"/>
      </a:dk1>
      <a:lt1>
        <a:srgbClr val="FFFFFF"/>
      </a:lt1>
      <a:dk2>
        <a:srgbClr val="CC0000"/>
      </a:dk2>
      <a:lt2>
        <a:srgbClr val="666699"/>
      </a:lt2>
      <a:accent1>
        <a:srgbClr val="808080"/>
      </a:accent1>
      <a:accent2>
        <a:srgbClr val="999933"/>
      </a:accent2>
      <a:accent3>
        <a:srgbClr val="FFFFFF"/>
      </a:accent3>
      <a:accent4>
        <a:srgbClr val="000000"/>
      </a:accent4>
      <a:accent5>
        <a:srgbClr val="C0C0C0"/>
      </a:accent5>
      <a:accent6>
        <a:srgbClr val="8A8A2D"/>
      </a:accent6>
      <a:hlink>
        <a:srgbClr val="4C6D80"/>
      </a:hlink>
      <a:folHlink>
        <a:srgbClr val="B2B2B2"/>
      </a:folHlink>
    </a:clrScheme>
    <a:fontScheme name="Office Classic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Edge 1">
        <a:dk1>
          <a:srgbClr val="333333"/>
        </a:dk1>
        <a:lt1>
          <a:srgbClr val="FFFFFF"/>
        </a:lt1>
        <a:dk2>
          <a:srgbClr val="820000"/>
        </a:dk2>
        <a:lt2>
          <a:srgbClr val="FFFFFF"/>
        </a:lt2>
        <a:accent1>
          <a:srgbClr val="FF9900"/>
        </a:accent1>
        <a:accent2>
          <a:srgbClr val="CC3300"/>
        </a:accent2>
        <a:accent3>
          <a:srgbClr val="C1AAAA"/>
        </a:accent3>
        <a:accent4>
          <a:srgbClr val="DADADA"/>
        </a:accent4>
        <a:accent5>
          <a:srgbClr val="FFCAAA"/>
        </a:accent5>
        <a:accent6>
          <a:srgbClr val="B92D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2">
        <a:dk1>
          <a:srgbClr val="333333"/>
        </a:dk1>
        <a:lt1>
          <a:srgbClr val="CCCCFF"/>
        </a:lt1>
        <a:dk2>
          <a:srgbClr val="0B0506"/>
        </a:dk2>
        <a:lt2>
          <a:srgbClr val="FFFFFF"/>
        </a:lt2>
        <a:accent1>
          <a:srgbClr val="3366CC"/>
        </a:accent1>
        <a:accent2>
          <a:srgbClr val="3333CC"/>
        </a:accent2>
        <a:accent3>
          <a:srgbClr val="AAAAAA"/>
        </a:accent3>
        <a:accent4>
          <a:srgbClr val="AEAEDA"/>
        </a:accent4>
        <a:accent5>
          <a:srgbClr val="ADB8E2"/>
        </a:accent5>
        <a:accent6>
          <a:srgbClr val="2D2DB9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3">
        <a:dk1>
          <a:srgbClr val="333333"/>
        </a:dk1>
        <a:lt1>
          <a:srgbClr val="FFFFFF"/>
        </a:lt1>
        <a:dk2>
          <a:srgbClr val="221013"/>
        </a:dk2>
        <a:lt2>
          <a:srgbClr val="FFFFFF"/>
        </a:lt2>
        <a:accent1>
          <a:srgbClr val="CC3300"/>
        </a:accent1>
        <a:accent2>
          <a:srgbClr val="CC9900"/>
        </a:accent2>
        <a:accent3>
          <a:srgbClr val="ABAAAA"/>
        </a:accent3>
        <a:accent4>
          <a:srgbClr val="DADADA"/>
        </a:accent4>
        <a:accent5>
          <a:srgbClr val="E2ADAA"/>
        </a:accent5>
        <a:accent6>
          <a:srgbClr val="B98A00"/>
        </a:accent6>
        <a:hlink>
          <a:srgbClr val="80808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4">
        <a:dk1>
          <a:srgbClr val="11054B"/>
        </a:dk1>
        <a:lt1>
          <a:srgbClr val="FFFFFF"/>
        </a:lt1>
        <a:dk2>
          <a:srgbClr val="0000CC"/>
        </a:dk2>
        <a:lt2>
          <a:srgbClr val="FFFFFF"/>
        </a:lt2>
        <a:accent1>
          <a:srgbClr val="FF6600"/>
        </a:accent1>
        <a:accent2>
          <a:srgbClr val="FF3300"/>
        </a:accent2>
        <a:accent3>
          <a:srgbClr val="AAAAE2"/>
        </a:accent3>
        <a:accent4>
          <a:srgbClr val="DADADA"/>
        </a:accent4>
        <a:accent5>
          <a:srgbClr val="FFB8AA"/>
        </a:accent5>
        <a:accent6>
          <a:srgbClr val="E72D00"/>
        </a:accent6>
        <a:hlink>
          <a:srgbClr val="CC9900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5">
        <a:dk1>
          <a:srgbClr val="9B8D65"/>
        </a:dk1>
        <a:lt1>
          <a:srgbClr val="F8F8F8"/>
        </a:lt1>
        <a:dk2>
          <a:srgbClr val="002600"/>
        </a:dk2>
        <a:lt2>
          <a:srgbClr val="FAFACC"/>
        </a:lt2>
        <a:accent1>
          <a:srgbClr val="CC9933"/>
        </a:accent1>
        <a:accent2>
          <a:srgbClr val="8F9967"/>
        </a:accent2>
        <a:accent3>
          <a:srgbClr val="AAACAA"/>
        </a:accent3>
        <a:accent4>
          <a:srgbClr val="D4D4D4"/>
        </a:accent4>
        <a:accent5>
          <a:srgbClr val="E2CAAD"/>
        </a:accent5>
        <a:accent6>
          <a:srgbClr val="818A5D"/>
        </a:accent6>
        <a:hlink>
          <a:srgbClr val="336600"/>
        </a:hlink>
        <a:folHlink>
          <a:srgbClr val="808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6">
        <a:dk1>
          <a:srgbClr val="333333"/>
        </a:dk1>
        <a:lt1>
          <a:srgbClr val="FFFFFF"/>
        </a:lt1>
        <a:dk2>
          <a:srgbClr val="006699"/>
        </a:dk2>
        <a:lt2>
          <a:srgbClr val="FFFFFF"/>
        </a:lt2>
        <a:accent1>
          <a:srgbClr val="CC9900"/>
        </a:accent1>
        <a:accent2>
          <a:srgbClr val="FF9900"/>
        </a:accent2>
        <a:accent3>
          <a:srgbClr val="AAB8CA"/>
        </a:accent3>
        <a:accent4>
          <a:srgbClr val="DADADA"/>
        </a:accent4>
        <a:accent5>
          <a:srgbClr val="E2CAAA"/>
        </a:accent5>
        <a:accent6>
          <a:srgbClr val="E78A00"/>
        </a:accent6>
        <a:hlink>
          <a:srgbClr val="FFCC00"/>
        </a:hlink>
        <a:folHlink>
          <a:srgbClr val="706F3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dge 7">
        <a:dk1>
          <a:srgbClr val="000000"/>
        </a:dk1>
        <a:lt1>
          <a:srgbClr val="FFFFFF"/>
        </a:lt1>
        <a:dk2>
          <a:srgbClr val="006633"/>
        </a:dk2>
        <a:lt2>
          <a:srgbClr val="5F5F5F"/>
        </a:lt2>
        <a:accent1>
          <a:srgbClr val="CC9900"/>
        </a:accent1>
        <a:accent2>
          <a:srgbClr val="3B812F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35742A"/>
        </a:accent6>
        <a:hlink>
          <a:srgbClr val="996600"/>
        </a:hlink>
        <a:folHlink>
          <a:srgbClr val="AFBF3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8">
        <a:dk1>
          <a:srgbClr val="000000"/>
        </a:dk1>
        <a:lt1>
          <a:srgbClr val="FFFFFF"/>
        </a:lt1>
        <a:dk2>
          <a:srgbClr val="CC0000"/>
        </a:dk2>
        <a:lt2>
          <a:srgbClr val="666699"/>
        </a:lt2>
        <a:accent1>
          <a:srgbClr val="808080"/>
        </a:accent1>
        <a:accent2>
          <a:srgbClr val="999933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8A8A2D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dge 9">
        <a:dk1>
          <a:srgbClr val="000000"/>
        </a:dk1>
        <a:lt1>
          <a:srgbClr val="FFFFFF"/>
        </a:lt1>
        <a:dk2>
          <a:srgbClr val="003399"/>
        </a:dk2>
        <a:lt2>
          <a:srgbClr val="666699"/>
        </a:lt2>
        <a:accent1>
          <a:srgbClr val="009999"/>
        </a:accent1>
        <a:accent2>
          <a:srgbClr val="4C6D4E"/>
        </a:accent2>
        <a:accent3>
          <a:srgbClr val="FFFFFF"/>
        </a:accent3>
        <a:accent4>
          <a:srgbClr val="000000"/>
        </a:accent4>
        <a:accent5>
          <a:srgbClr val="AACACA"/>
        </a:accent5>
        <a:accent6>
          <a:srgbClr val="446246"/>
        </a:accent6>
        <a:hlink>
          <a:srgbClr val="4C6D80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Edge</Template>
  <TotalTime>1421</TotalTime>
  <Words>1216</Words>
  <Application>Microsoft Office PowerPoint</Application>
  <PresentationFormat>On-screen Show (4:3)</PresentationFormat>
  <Paragraphs>128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Garamond</vt:lpstr>
      <vt:lpstr>Times New Roman</vt:lpstr>
      <vt:lpstr>Wingdings</vt:lpstr>
      <vt:lpstr>Edge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Mustafa</dc:creator>
  <cp:lastModifiedBy>LENOVO</cp:lastModifiedBy>
  <cp:revision>104</cp:revision>
  <cp:lastPrinted>2009-04-22T19:24:48Z</cp:lastPrinted>
  <dcterms:created xsi:type="dcterms:W3CDTF">2009-04-22T19:24:48Z</dcterms:created>
  <dcterms:modified xsi:type="dcterms:W3CDTF">2025-05-20T05:02:33Z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